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6" r:id="rId5"/>
    <p:sldId id="277" r:id="rId6"/>
    <p:sldId id="279" r:id="rId7"/>
    <p:sldId id="278" r:id="rId8"/>
    <p:sldId id="282" r:id="rId9"/>
    <p:sldId id="283" r:id="rId10"/>
    <p:sldId id="284" r:id="rId11"/>
    <p:sldId id="285" r:id="rId12"/>
    <p:sldId id="316" r:id="rId13"/>
    <p:sldId id="291" r:id="rId14"/>
    <p:sldId id="293" r:id="rId15"/>
    <p:sldId id="309" r:id="rId16"/>
    <p:sldId id="311" r:id="rId17"/>
    <p:sldId id="303" r:id="rId18"/>
    <p:sldId id="292" r:id="rId19"/>
    <p:sldId id="313" r:id="rId20"/>
    <p:sldId id="315" r:id="rId21"/>
    <p:sldId id="310" r:id="rId22"/>
    <p:sldId id="312" r:id="rId23"/>
    <p:sldId id="304" r:id="rId24"/>
    <p:sldId id="314" r:id="rId25"/>
    <p:sldId id="307" r:id="rId26"/>
    <p:sldId id="286" r:id="rId27"/>
    <p:sldId id="294" r:id="rId28"/>
    <p:sldId id="295" r:id="rId29"/>
    <p:sldId id="297" r:id="rId30"/>
    <p:sldId id="300" r:id="rId31"/>
    <p:sldId id="298" r:id="rId32"/>
    <p:sldId id="299" r:id="rId33"/>
    <p:sldId id="301" r:id="rId34"/>
    <p:sldId id="306" r:id="rId35"/>
    <p:sldId id="305" r:id="rId36"/>
    <p:sldId id="287" r:id="rId37"/>
    <p:sldId id="288" r:id="rId38"/>
    <p:sldId id="302" r:id="rId39"/>
    <p:sldId id="308" r:id="rId40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929"/>
    <a:srgbClr val="FF0000"/>
    <a:srgbClr val="E3B239"/>
    <a:srgbClr val="FCA904"/>
    <a:srgbClr val="FF9900"/>
    <a:srgbClr val="715A0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830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76FD1A9-AA27-4948-BCD8-B001FF2909B0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2021/11/30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818C5E9-5966-460E-861F-1663B2AAAED6}" type="datetime1">
              <a:rPr lang="zh-TW" altLang="en-US" noProof="0" smtClean="0"/>
              <a:t>2021/11/30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B725628-3A68-42F4-BA86-981817953149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橢圓​​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zh-TW" altLang="en-US" noProof="0"/>
              <a:t>按一下以編輯母片副標題樣式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E8AFA4D0-F91A-4E72-9FA0-6413E7441D78}" type="datetime1">
              <a:rPr lang="zh-TW" altLang="en-US" noProof="0" smtClean="0"/>
              <a:t>2021/11/30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  <p:cxnSp>
        <p:nvCxnSpPr>
          <p:cNvPr id="8" name="直線接點​​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C00D67-CCCF-46A6-9DCA-4DC23CB51D29}" type="datetime1">
              <a:rPr lang="zh-TW" altLang="en-US" noProof="0" smtClean="0"/>
              <a:t>2021/11/30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269D1F-1EB4-48AC-91E3-5F4A01E16FA7}" type="datetime1">
              <a:rPr lang="zh-TW" altLang="en-US" noProof="0" smtClean="0"/>
              <a:t>2021/11/30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  <p:cxnSp>
        <p:nvCxnSpPr>
          <p:cNvPr id="7" name="直線接點​​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536033-5AEC-4536-B5DF-9D11C8294CAD}" type="datetime1">
              <a:rPr lang="zh-TW" altLang="en-US" noProof="0" smtClean="0"/>
              <a:t>2021/11/30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橢圓​​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267BA0-1A2C-47E2-9950-05C5CC8F542C}" type="datetime1">
              <a:rPr lang="zh-TW" altLang="en-US" noProof="0" smtClean="0"/>
              <a:t>2021/11/30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  <p:cxnSp>
        <p:nvCxnSpPr>
          <p:cNvPr id="8" name="直線接點​​(S)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EE3E2F-D649-49B7-8804-024305E01672}" type="datetime1">
              <a:rPr lang="zh-TW" altLang="en-US" noProof="0" smtClean="0"/>
              <a:t>2021/11/30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TW" altLang="en-US" noProof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B47A4C5-4700-4423-8564-4BC83AAFD600}" type="datetime1">
              <a:rPr lang="zh-TW" altLang="en-US" noProof="0" smtClean="0"/>
              <a:t>2021/11/30</a:t>
            </a:fld>
            <a:endParaRPr lang="zh-TW" altLang="en-US" noProof="0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68DD9F-9E69-47E7-B908-BA4B180B0EFE}" type="datetime1">
              <a:rPr lang="zh-TW" altLang="en-US" noProof="0" smtClean="0"/>
              <a:t>2021/11/30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C770E8-7EB3-4BB4-A123-5FD6177D42AA}" type="datetime1">
              <a:rPr lang="zh-TW" altLang="en-US" noProof="0" smtClean="0"/>
              <a:t>2021/11/30</a:t>
            </a:fld>
            <a:endParaRPr lang="zh-TW" altLang="en-US" noProof="0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FEB9DA-45F6-4BC0-8140-39EC56BF44A9}" type="datetime1">
              <a:rPr lang="zh-TW" altLang="en-US" noProof="0" smtClean="0"/>
              <a:t>2021/11/30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54C5D4-2C44-443D-8CFE-CA2D52CA5D5C}" type="datetime1">
              <a:rPr lang="zh-TW" altLang="en-US" noProof="0" smtClean="0"/>
              <a:t>2021/11/30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  <p:cxnSp>
        <p:nvCxnSpPr>
          <p:cNvPr id="8" name="直線接點​​(S)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6D824DF-730E-4AD5-B46F-67C7C09C3868}" type="datetime1">
              <a:rPr lang="zh-TW" altLang="en-US" noProof="0" smtClean="0"/>
              <a:t>2021/11/30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cxnSp>
        <p:nvCxnSpPr>
          <p:cNvPr id="7" name="直線接點​​(S)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zh-TW" altLang="en-US" dirty="0">
                <a:solidFill>
                  <a:schemeClr val="bg1"/>
                </a:solidFill>
              </a:rPr>
              <a:t>影像辨識鋼琴譜⽣成器</a:t>
            </a:r>
            <a:r>
              <a:rPr lang="en-US" altLang="zh-TW" dirty="0">
                <a:solidFill>
                  <a:schemeClr val="bg1"/>
                </a:solidFill>
              </a:rPr>
              <a:t/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sz="1800" dirty="0">
                <a:solidFill>
                  <a:schemeClr val="bg1"/>
                </a:solidFill>
              </a:rPr>
              <a:t>Piano sheet generator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r>
              <a:rPr lang="zh-TW" altLang="en-US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指導教授</a:t>
            </a:r>
            <a:r>
              <a:rPr lang="en-US" altLang="zh-TW" dirty="0">
                <a:solidFill>
                  <a:srgbClr val="FFFFFF"/>
                </a:solidFill>
              </a:rPr>
              <a:t>:</a:t>
            </a:r>
            <a:r>
              <a:rPr lang="zh-TW" altLang="en-US" dirty="0">
                <a:solidFill>
                  <a:srgbClr val="FFFFFF"/>
                </a:solidFill>
              </a:rPr>
              <a:t>郭天穎     組員 </a:t>
            </a:r>
            <a:r>
              <a:rPr lang="en-US" altLang="zh-TW" dirty="0">
                <a:solidFill>
                  <a:srgbClr val="FFFFFF"/>
                </a:solidFill>
              </a:rPr>
              <a:t>:</a:t>
            </a:r>
            <a:r>
              <a:rPr lang="zh-TW" altLang="en-US" dirty="0">
                <a:solidFill>
                  <a:srgbClr val="FFFFFF"/>
                </a:solidFill>
              </a:rPr>
              <a:t> 葉宏洋、蕭方凱、呂紹愷、吳宥霖</a:t>
            </a:r>
          </a:p>
        </p:txBody>
      </p:sp>
      <p:cxnSp>
        <p:nvCxnSpPr>
          <p:cNvPr id="23" name="直線接點​​(S)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1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Perspective transformation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10</a:t>
            </a:fld>
            <a:endParaRPr lang="zh-TW" altLang="en-US" noProof="0" dirty="0"/>
          </a:p>
        </p:txBody>
      </p:sp>
      <p:pic>
        <p:nvPicPr>
          <p:cNvPr id="8" name="圖片 7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31337" y="2335692"/>
            <a:ext cx="3874770" cy="1626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024128" y="4231178"/>
                <a:ext cx="4412396" cy="1713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zh-TW" sz="1600" dirty="0">
                    <a:solidFill>
                      <a:srgbClr val="000000"/>
                    </a:solidFill>
                    <a:latin typeface="+mj-ea"/>
                    <a:ea typeface="+mj-ea"/>
                    <a:cs typeface="Calibri" panose="020F0502020204030204" pitchFamily="34" charset="0"/>
                  </a:rPr>
                  <a:t>如</a:t>
                </a:r>
                <a:r>
                  <a:rPr lang="zh-TW" altLang="zh-TW" sz="1600" dirty="0" smtClean="0">
                    <a:solidFill>
                      <a:srgbClr val="000000"/>
                    </a:solidFill>
                    <a:latin typeface="+mj-ea"/>
                    <a:ea typeface="+mj-ea"/>
                    <a:cs typeface="Calibri" panose="020F0502020204030204" pitchFamily="34" charset="0"/>
                  </a:rPr>
                  <a:t>圖的</a:t>
                </a:r>
                <a:r>
                  <a:rPr lang="zh-TW" altLang="zh-TW" sz="1600" dirty="0">
                    <a:latin typeface="+mj-ea"/>
                    <a:ea typeface="+mj-ea"/>
                    <a:cs typeface="Calibri" panose="020F0502020204030204" pitchFamily="34" charset="0"/>
                  </a:rPr>
                  <a:t>四個點座標</a:t>
                </a:r>
                <a:r>
                  <a:rPr lang="en-US" altLang="zh-TW" sz="1600" dirty="0">
                    <a:latin typeface="+mj-ea"/>
                    <a:ea typeface="+mj-ea"/>
                  </a:rPr>
                  <a:t>[(50,0),(150,0),(0,200),(200,200</a:t>
                </a:r>
                <a:r>
                  <a:rPr lang="en-US" altLang="zh-TW" sz="1600" dirty="0" smtClean="0">
                    <a:latin typeface="+mj-ea"/>
                    <a:ea typeface="+mj-ea"/>
                  </a:rPr>
                  <a:t>)]</a:t>
                </a:r>
              </a:p>
              <a:p>
                <a:r>
                  <a:rPr lang="zh-TW" altLang="zh-TW" sz="1600" dirty="0" smtClean="0">
                    <a:latin typeface="+mj-ea"/>
                    <a:ea typeface="+mj-ea"/>
                    <a:cs typeface="Calibri" panose="020F0502020204030204" pitchFamily="34" charset="0"/>
                  </a:rPr>
                  <a:t>映射</a:t>
                </a:r>
                <a:r>
                  <a:rPr lang="zh-TW" altLang="zh-TW" sz="1600" dirty="0">
                    <a:latin typeface="+mj-ea"/>
                    <a:ea typeface="+mj-ea"/>
                    <a:cs typeface="Calibri" panose="020F0502020204030204" pitchFamily="34" charset="0"/>
                  </a:rPr>
                  <a:t>到另四個點座標</a:t>
                </a:r>
                <a:r>
                  <a:rPr lang="en-US" altLang="zh-TW" sz="1600" dirty="0">
                    <a:latin typeface="+mj-ea"/>
                    <a:ea typeface="+mj-ea"/>
                  </a:rPr>
                  <a:t>[(0,0),(200,0),(0,200),(200,200)]</a:t>
                </a:r>
                <a:r>
                  <a:rPr lang="zh-TW" altLang="zh-TW" sz="1600" dirty="0" smtClean="0">
                    <a:latin typeface="+mj-ea"/>
                    <a:ea typeface="+mj-ea"/>
                    <a:cs typeface="Calibri" panose="020F0502020204030204" pitchFamily="34" charset="0"/>
                  </a:rPr>
                  <a:t>，</a:t>
                </a:r>
                <a:endParaRPr lang="en-US" altLang="zh-TW" sz="1600" dirty="0" smtClean="0">
                  <a:latin typeface="+mj-ea"/>
                  <a:ea typeface="+mj-ea"/>
                  <a:cs typeface="Calibri" panose="020F0502020204030204" pitchFamily="34" charset="0"/>
                </a:endParaRPr>
              </a:p>
              <a:p>
                <a:r>
                  <a:rPr lang="zh-TW" altLang="zh-TW" sz="1600" dirty="0" smtClean="0">
                    <a:latin typeface="+mj-ea"/>
                    <a:ea typeface="+mj-ea"/>
                    <a:cs typeface="Calibri" panose="020F0502020204030204" pitchFamily="34" charset="0"/>
                  </a:rPr>
                  <a:t>透過</a:t>
                </a:r>
                <a:r>
                  <a:rPr lang="zh-TW" altLang="zh-TW" sz="1600" dirty="0">
                    <a:latin typeface="+mj-ea"/>
                    <a:ea typeface="+mj-ea"/>
                    <a:cs typeface="Calibri" panose="020F0502020204030204" pitchFamily="34" charset="0"/>
                  </a:rPr>
                  <a:t>一變換矩陣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TW" altLang="zh-TW" sz="1600" i="1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TW" altLang="zh-TW" sz="1600" i="1">
                                <a:effectLst/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zh-TW" sz="16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  <m:t>0.5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−100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zh-TW" sz="16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zh-TW" sz="16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  <a:ea typeface="+mj-ea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  <a:ea typeface="+mj-ea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zh-TW" sz="16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  <a:ea typeface="+mj-ea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  <a:ea typeface="+mj-ea"/>
                                              <a:cs typeface="Times New Roman" panose="02020603050405020304" pitchFamily="18" charset="0"/>
                                            </a:rPr>
                                            <m:t>0.005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zh-TW" sz="16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zh-TW" altLang="zh-TW" sz="1600" dirty="0">
                    <a:latin typeface="+mj-ea"/>
                    <a:ea typeface="+mj-ea"/>
                    <a:cs typeface="Calibri" panose="020F0502020204030204" pitchFamily="34" charset="0"/>
                  </a:rPr>
                  <a:t>進行轉換。</a:t>
                </a:r>
                <a:r>
                  <a:rPr lang="zh-TW" altLang="zh-TW" sz="1600" dirty="0">
                    <a:latin typeface="+mj-ea"/>
                    <a:ea typeface="+mj-ea"/>
                  </a:rPr>
                  <a:t> </a:t>
                </a:r>
                <a:endParaRPr lang="zh-TW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" y="4231178"/>
                <a:ext cx="4412396" cy="1713611"/>
              </a:xfrm>
              <a:prstGeom prst="rect">
                <a:avLst/>
              </a:prstGeom>
              <a:blipFill>
                <a:blip r:embed="rId3"/>
                <a:stretch>
                  <a:fillRect l="-691" t="-14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5563023" y="2747477"/>
            <a:ext cx="5274310" cy="821055"/>
          </a:xfrm>
          <a:prstGeom prst="rect">
            <a:avLst/>
          </a:prstGeom>
        </p:spPr>
      </p:pic>
      <p:pic>
        <p:nvPicPr>
          <p:cNvPr id="11" name="圖片 10"/>
          <p:cNvPicPr/>
          <p:nvPr/>
        </p:nvPicPr>
        <p:blipFill rotWithShape="1">
          <a:blip r:embed="rId5"/>
          <a:srcRect t="8228"/>
          <a:stretch/>
        </p:blipFill>
        <p:spPr bwMode="auto">
          <a:xfrm>
            <a:off x="5563023" y="4463934"/>
            <a:ext cx="5274310" cy="1149179"/>
          </a:xfrm>
          <a:prstGeom prst="rect">
            <a:avLst/>
          </a:prstGeom>
        </p:spPr>
      </p:pic>
      <p:sp>
        <p:nvSpPr>
          <p:cNvPr id="3" name="箭號: 向下 2">
            <a:extLst>
              <a:ext uri="{FF2B5EF4-FFF2-40B4-BE49-F238E27FC236}">
                <a16:creationId xmlns:a16="http://schemas.microsoft.com/office/drawing/2014/main" id="{21D02472-984E-4FED-9A9E-F460DEE2459D}"/>
              </a:ext>
            </a:extLst>
          </p:cNvPr>
          <p:cNvSpPr/>
          <p:nvPr/>
        </p:nvSpPr>
        <p:spPr>
          <a:xfrm>
            <a:off x="7972148" y="3799643"/>
            <a:ext cx="506027" cy="4315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33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fontAlgn="base"/>
            <a:r>
              <a:rPr lang="zh-TW" altLang="zh-TW" sz="3600" kern="1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rPr>
              <a:t>邊緣</a:t>
            </a:r>
            <a:r>
              <a:rPr lang="zh-TW" altLang="en-US" sz="3600" kern="1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rPr>
              <a:t>偵測</a:t>
            </a:r>
            <a:r>
              <a:rPr lang="en-US" altLang="zh-TW" sz="3600" kern="1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rPr>
              <a:t> (Canny)</a:t>
            </a:r>
            <a:endParaRPr lang="zh-TW" altLang="zh-TW" sz="3600" kern="1200" cap="all" spc="100" dirty="0">
              <a:solidFill>
                <a:schemeClr val="tx1">
                  <a:lumMod val="95000"/>
                  <a:lumOff val="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11</a:t>
            </a:fld>
            <a:endParaRPr lang="zh-TW" altLang="en-US" noProof="0" dirty="0"/>
          </a:p>
        </p:txBody>
      </p:sp>
      <p:pic>
        <p:nvPicPr>
          <p:cNvPr id="2049" name="圖片 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9"/>
          <a:stretch/>
        </p:blipFill>
        <p:spPr bwMode="auto">
          <a:xfrm>
            <a:off x="1755210" y="3304094"/>
            <a:ext cx="8681579" cy="268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1024127" y="2084832"/>
            <a:ext cx="105555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Canny</a:t>
            </a:r>
            <a:r>
              <a:rPr lang="zh-TW" altLang="en-US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演算法是一個複合性的邊緣偵測演算法，結合了</a:t>
            </a:r>
            <a:r>
              <a:rPr lang="en-US" altLang="zh-TW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Gaussian Filter</a:t>
            </a:r>
            <a:r>
              <a:rPr lang="zh-TW" altLang="en-US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、梯度偵測、 非最大值抑制、判斷邊界四個演算法去實踐邊緣偵測，但相對的，</a:t>
            </a:r>
            <a:r>
              <a:rPr lang="en-US" altLang="zh-TW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Canny</a:t>
            </a:r>
            <a:r>
              <a:rPr lang="zh-TW" altLang="en-US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濾波器在實作上沒那麼靈活， 無法像</a:t>
            </a:r>
            <a:r>
              <a:rPr lang="en-US" altLang="zh-TW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Sobel</a:t>
            </a:r>
            <a:r>
              <a:rPr lang="zh-TW" altLang="en-US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跟高斯可以搭配各種不同的影像處理演算法。</a:t>
            </a:r>
          </a:p>
        </p:txBody>
      </p:sp>
      <p:sp>
        <p:nvSpPr>
          <p:cNvPr id="13" name="矩形 12"/>
          <p:cNvSpPr/>
          <p:nvPr/>
        </p:nvSpPr>
        <p:spPr>
          <a:xfrm>
            <a:off x="4964920" y="6100032"/>
            <a:ext cx="22621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TW" altLang="zh-TW" kern="1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將琴鍵進行邊緣偵測</a:t>
            </a:r>
            <a:endParaRPr lang="zh-TW" altLang="zh-TW" kern="100" dirty="0"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83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5F0E0A-B0E7-459A-B71E-DE9FE5B2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琴鍵座標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8C8E21-7D53-429B-82E2-33947CCD7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12</a:t>
            </a:fld>
            <a:endParaRPr lang="zh-TW" altLang="en-US" noProof="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01" y="2224871"/>
            <a:ext cx="10740229" cy="838063"/>
          </a:xfrm>
          <a:prstGeom prst="rect">
            <a:avLst/>
          </a:prstGeom>
        </p:spPr>
      </p:pic>
      <p:pic>
        <p:nvPicPr>
          <p:cNvPr id="8" name="內容版面配置區 4">
            <a:extLst>
              <a:ext uri="{FF2B5EF4-FFF2-40B4-BE49-F238E27FC236}">
                <a16:creationId xmlns:a16="http://schemas.microsoft.com/office/drawing/2014/main" id="{A52461D8-505A-4E5F-A4C7-745224D57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6380" y="3670638"/>
            <a:ext cx="9720262" cy="256169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F75A8A9-EEE4-4943-BB22-9DAB181A662B}"/>
              </a:ext>
            </a:extLst>
          </p:cNvPr>
          <p:cNvSpPr txBox="1"/>
          <p:nvPr/>
        </p:nvSpPr>
        <p:spPr>
          <a:xfrm>
            <a:off x="1216380" y="3301306"/>
            <a:ext cx="972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ds</a:t>
            </a:r>
            <a:r>
              <a:rPr lang="en-US" altLang="zh-TW" dirty="0" smtClean="0">
                <a:solidFill>
                  <a:srgbClr val="FF0000"/>
                </a:solidFill>
              </a:rPr>
              <a:t>,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e</a:t>
            </a:r>
            <a:r>
              <a:rPr lang="en-US" altLang="zh-TW" dirty="0">
                <a:solidFill>
                  <a:srgbClr val="FF0000"/>
                </a:solidFill>
              </a:rPr>
              <a:t>,   </a:t>
            </a:r>
            <a:r>
              <a:rPr lang="en-US" altLang="zh-TW" dirty="0" smtClean="0">
                <a:solidFill>
                  <a:srgbClr val="FF0000"/>
                </a:solidFill>
              </a:rPr>
              <a:t>f</a:t>
            </a:r>
            <a:r>
              <a:rPr lang="en-US" altLang="zh-TW" dirty="0">
                <a:solidFill>
                  <a:srgbClr val="FF0000"/>
                </a:solidFill>
              </a:rPr>
              <a:t>,  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fs</a:t>
            </a:r>
            <a:r>
              <a:rPr lang="en-US" altLang="zh-TW" dirty="0">
                <a:solidFill>
                  <a:srgbClr val="FF0000"/>
                </a:solidFill>
              </a:rPr>
              <a:t>, </a:t>
            </a:r>
            <a:r>
              <a:rPr lang="en-US" altLang="zh-TW" dirty="0" smtClean="0">
                <a:solidFill>
                  <a:srgbClr val="FF0000"/>
                </a:solidFill>
              </a:rPr>
              <a:t>g</a:t>
            </a:r>
            <a:r>
              <a:rPr lang="en-US" altLang="zh-TW" dirty="0">
                <a:solidFill>
                  <a:srgbClr val="FF0000"/>
                </a:solidFill>
              </a:rPr>
              <a:t>, 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gs</a:t>
            </a:r>
            <a:r>
              <a:rPr lang="en-US" altLang="zh-TW" dirty="0" smtClean="0">
                <a:solidFill>
                  <a:srgbClr val="FF0000"/>
                </a:solidFill>
              </a:rPr>
              <a:t>,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a</a:t>
            </a:r>
            <a:r>
              <a:rPr lang="en-US" altLang="zh-TW" dirty="0">
                <a:solidFill>
                  <a:srgbClr val="FF0000"/>
                </a:solidFill>
              </a:rPr>
              <a:t>, as, 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b</a:t>
            </a:r>
            <a:r>
              <a:rPr lang="en-US" altLang="zh-TW" dirty="0">
                <a:solidFill>
                  <a:srgbClr val="FF0000"/>
                </a:solidFill>
              </a:rPr>
              <a:t>,  </a:t>
            </a:r>
            <a:r>
              <a:rPr lang="en-US" altLang="zh-TW" dirty="0" smtClean="0">
                <a:solidFill>
                  <a:srgbClr val="FF0000"/>
                </a:solidFill>
              </a:rPr>
              <a:t> c  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cs</a:t>
            </a:r>
            <a:r>
              <a:rPr lang="en-US" altLang="zh-TW" dirty="0" smtClean="0">
                <a:solidFill>
                  <a:srgbClr val="FF0000"/>
                </a:solidFill>
              </a:rPr>
              <a:t>  </a:t>
            </a:r>
            <a:r>
              <a:rPr lang="en-US" altLang="zh-TW" dirty="0">
                <a:solidFill>
                  <a:srgbClr val="FF0000"/>
                </a:solidFill>
              </a:rPr>
              <a:t>d  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ds  e    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f   fs  </a:t>
            </a:r>
            <a:r>
              <a:rPr lang="en-US" altLang="zh-TW" dirty="0">
                <a:solidFill>
                  <a:srgbClr val="FF0000"/>
                </a:solidFill>
              </a:rPr>
              <a:t>g 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gs</a:t>
            </a:r>
            <a:r>
              <a:rPr lang="en-US" altLang="zh-TW" dirty="0" smtClean="0">
                <a:solidFill>
                  <a:srgbClr val="FF0000"/>
                </a:solidFill>
              </a:rPr>
              <a:t>  a 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as  b     </a:t>
            </a:r>
            <a:r>
              <a:rPr lang="en-US" altLang="zh-TW" dirty="0">
                <a:solidFill>
                  <a:srgbClr val="FF0000"/>
                </a:solidFill>
              </a:rPr>
              <a:t>c’ 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cs</a:t>
            </a:r>
            <a:r>
              <a:rPr lang="en-US" altLang="zh-TW" dirty="0" err="1">
                <a:solidFill>
                  <a:srgbClr val="FF0000"/>
                </a:solidFill>
              </a:rPr>
              <a:t>’</a:t>
            </a:r>
            <a:r>
              <a:rPr lang="en-US" altLang="zh-TW" dirty="0">
                <a:solidFill>
                  <a:srgbClr val="FF0000"/>
                </a:solidFill>
              </a:rPr>
              <a:t>  d</a:t>
            </a:r>
            <a:r>
              <a:rPr lang="en-US" altLang="zh-TW" dirty="0" smtClean="0">
                <a:solidFill>
                  <a:srgbClr val="FF0000"/>
                </a:solidFill>
              </a:rPr>
              <a:t>’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ds</a:t>
            </a:r>
            <a:r>
              <a:rPr lang="en-US" altLang="zh-TW" dirty="0">
                <a:solidFill>
                  <a:srgbClr val="FF0000"/>
                </a:solidFill>
              </a:rPr>
              <a:t>’ </a:t>
            </a:r>
            <a:r>
              <a:rPr lang="en-US" altLang="zh-TW" dirty="0" smtClean="0">
                <a:solidFill>
                  <a:srgbClr val="FF0000"/>
                </a:solidFill>
              </a:rPr>
              <a:t>e</a:t>
            </a:r>
            <a:r>
              <a:rPr lang="en-US" altLang="zh-TW" dirty="0">
                <a:solidFill>
                  <a:srgbClr val="FF0000"/>
                </a:solidFill>
              </a:rPr>
              <a:t>’    f’  </a:t>
            </a:r>
            <a:r>
              <a:rPr lang="en-US" altLang="zh-TW" dirty="0" err="1">
                <a:solidFill>
                  <a:srgbClr val="FF0000"/>
                </a:solidFill>
              </a:rPr>
              <a:t>fs’</a:t>
            </a:r>
            <a:r>
              <a:rPr lang="en-US" altLang="zh-TW" dirty="0">
                <a:solidFill>
                  <a:srgbClr val="FF0000"/>
                </a:solidFill>
              </a:rPr>
              <a:t>  g’ </a:t>
            </a:r>
            <a:r>
              <a:rPr lang="en-US" altLang="zh-TW" dirty="0" err="1">
                <a:solidFill>
                  <a:srgbClr val="FF0000"/>
                </a:solidFill>
              </a:rPr>
              <a:t>gs’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73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流程圖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13</a:t>
            </a:fld>
            <a:endParaRPr lang="zh-TW" altLang="en-US" noProof="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3141727"/>
            <a:ext cx="10597546" cy="15313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72742" y="3141726"/>
            <a:ext cx="6018414" cy="557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49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fontAlgn="base"/>
            <a:r>
              <a:rPr lang="zh-TW" altLang="zh-TW" sz="3600" kern="1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rPr>
              <a:t>前景</a:t>
            </a:r>
            <a:r>
              <a:rPr lang="en-US" altLang="zh-TW" sz="3600" kern="1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rPr>
              <a:t>/</a:t>
            </a:r>
            <a:r>
              <a:rPr lang="zh-TW" altLang="zh-TW" sz="3600" kern="1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rPr>
              <a:t>背景分離</a:t>
            </a:r>
            <a:r>
              <a:rPr lang="en-US" altLang="zh-TW" sz="3600" kern="1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rPr>
              <a:t>(</a:t>
            </a:r>
            <a:r>
              <a:rPr lang="en-US" altLang="zh-TW" sz="3600" kern="1200" cap="all" spc="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rPr>
              <a:t>abs.diff</a:t>
            </a:r>
            <a:r>
              <a:rPr lang="en-US" altLang="zh-TW" sz="3600" kern="1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rPr>
              <a:t>)</a:t>
            </a:r>
            <a:endParaRPr lang="zh-TW" altLang="zh-TW" sz="3600" kern="1200" cap="all" spc="100" dirty="0">
              <a:solidFill>
                <a:schemeClr val="tx1">
                  <a:lumMod val="95000"/>
                  <a:lumOff val="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14</a:t>
            </a:fld>
            <a:endParaRPr lang="zh-TW" altLang="en-US" noProof="0" dirty="0"/>
          </a:p>
        </p:txBody>
      </p:sp>
      <p:sp>
        <p:nvSpPr>
          <p:cNvPr id="11" name="內容版面配置區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前景</a:t>
            </a:r>
            <a:r>
              <a:rPr lang="en-US" altLang="zh-TW" dirty="0"/>
              <a:t>/</a:t>
            </a:r>
            <a:r>
              <a:rPr lang="zh-TW" altLang="zh-TW" dirty="0"/>
              <a:t>背景分離技術可以分離出移動中的前景，有許多種方法可以做到前</a:t>
            </a:r>
            <a:r>
              <a:rPr lang="en-US" altLang="zh-TW" dirty="0"/>
              <a:t>/</a:t>
            </a:r>
            <a:r>
              <a:rPr lang="zh-TW" altLang="zh-TW" dirty="0"/>
              <a:t>後景分離，</a:t>
            </a:r>
            <a:r>
              <a:rPr lang="zh-TW" altLang="en-US" dirty="0"/>
              <a:t>本專題</a:t>
            </a:r>
            <a:r>
              <a:rPr lang="zh-TW" altLang="zh-TW" dirty="0"/>
              <a:t>選擇使用</a:t>
            </a:r>
            <a:r>
              <a:rPr lang="en-US" altLang="zh-TW" dirty="0" err="1"/>
              <a:t>abs.diff</a:t>
            </a:r>
            <a:r>
              <a:rPr lang="zh-TW" altLang="zh-TW" dirty="0"/>
              <a:t>去進行前景</a:t>
            </a:r>
            <a:r>
              <a:rPr lang="en-US" altLang="zh-TW" dirty="0"/>
              <a:t>/</a:t>
            </a:r>
            <a:r>
              <a:rPr lang="zh-TW" altLang="zh-TW" dirty="0"/>
              <a:t>背景分離，它的功能是將兩張照片去做相減後取絕對值，即可找出兩張照片中的相異之處</a:t>
            </a:r>
            <a:r>
              <a:rPr lang="zh-TW" altLang="en-US" dirty="0"/>
              <a:t>。</a:t>
            </a:r>
          </a:p>
        </p:txBody>
      </p:sp>
      <p:pic>
        <p:nvPicPr>
          <p:cNvPr id="15" name="S__112665115.jpg" descr="S__11266511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61" y="3471282"/>
            <a:ext cx="10229478" cy="125138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矩形 13"/>
          <p:cNvSpPr/>
          <p:nvPr/>
        </p:nvSpPr>
        <p:spPr>
          <a:xfrm>
            <a:off x="3092378" y="5033271"/>
            <a:ext cx="5583580" cy="4636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TW" altLang="zh-TW" kern="1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將彈奏影片去做前景</a:t>
            </a:r>
            <a:r>
              <a:rPr lang="en-US" altLang="zh-TW" kern="1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/</a:t>
            </a:r>
            <a:r>
              <a:rPr lang="zh-TW" altLang="zh-TW" kern="1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背景分離</a:t>
            </a:r>
            <a:r>
              <a:rPr lang="zh-TW" altLang="en-US" kern="1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可得到按壓鍵盤之邊緣</a:t>
            </a:r>
            <a:endParaRPr lang="zh-TW" altLang="zh-TW" kern="100" dirty="0"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5D67B267-3C7B-48A8-AA53-C79681D37D89}"/>
              </a:ext>
            </a:extLst>
          </p:cNvPr>
          <p:cNvSpPr/>
          <p:nvPr/>
        </p:nvSpPr>
        <p:spPr>
          <a:xfrm>
            <a:off x="4785064" y="3559946"/>
            <a:ext cx="443884" cy="1340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D544870-B968-447F-B79A-6380E23805D6}"/>
              </a:ext>
            </a:extLst>
          </p:cNvPr>
          <p:cNvSpPr/>
          <p:nvPr/>
        </p:nvSpPr>
        <p:spPr>
          <a:xfrm>
            <a:off x="7320748" y="3532323"/>
            <a:ext cx="443884" cy="1340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4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fontAlgn="base"/>
            <a:r>
              <a:rPr lang="zh-TW" altLang="zh-TW" sz="3600" kern="1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rPr>
              <a:t>形態學</a:t>
            </a:r>
            <a:r>
              <a:rPr lang="en-US" altLang="zh-TW" sz="3600" kern="1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rPr>
              <a:t>(Morphology)</a:t>
            </a:r>
            <a:endParaRPr lang="zh-TW" altLang="zh-TW" sz="3600" kern="1200" cap="all" spc="100" dirty="0">
              <a:solidFill>
                <a:schemeClr val="tx1">
                  <a:lumMod val="95000"/>
                  <a:lumOff val="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15</a:t>
            </a:fld>
            <a:endParaRPr lang="zh-TW" altLang="en-US" noProof="0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24126" y="2161310"/>
            <a:ext cx="9720073" cy="4023360"/>
          </a:xfrm>
        </p:spPr>
        <p:txBody>
          <a:bodyPr/>
          <a:lstStyle/>
          <a:p>
            <a:r>
              <a:rPr lang="zh-TW" altLang="zh-TW" dirty="0"/>
              <a:t>在進行影像處理時，經常使用的一種方法，可以用來去除雜訊，也可以用來增強圖片所要傳達的訊息，主要分為</a:t>
            </a:r>
            <a:r>
              <a:rPr lang="zh-TW" altLang="en-US" dirty="0"/>
              <a:t>兩大功能</a:t>
            </a:r>
            <a:r>
              <a:rPr lang="en-US" altLang="zh-TW" dirty="0"/>
              <a:t>: </a:t>
            </a:r>
            <a:r>
              <a:rPr lang="zh-TW" altLang="zh-TW" dirty="0"/>
              <a:t>膨脹</a:t>
            </a:r>
            <a:r>
              <a:rPr lang="en-US" altLang="zh-TW" dirty="0"/>
              <a:t>(Dilation)</a:t>
            </a:r>
            <a:r>
              <a:rPr lang="zh-TW" altLang="zh-TW" dirty="0"/>
              <a:t>、侵蝕</a:t>
            </a:r>
            <a:r>
              <a:rPr lang="en-US" altLang="zh-TW" dirty="0"/>
              <a:t>(Erosion)</a:t>
            </a:r>
            <a:r>
              <a:rPr lang="zh-TW" altLang="en-US" dirty="0"/>
              <a:t>。</a:t>
            </a:r>
          </a:p>
        </p:txBody>
      </p:sp>
      <p:pic>
        <p:nvPicPr>
          <p:cNvPr id="7" name="圖片 6" descr="圖片 6"/>
          <p:cNvPicPr/>
          <p:nvPr/>
        </p:nvPicPr>
        <p:blipFill>
          <a:blip r:embed="rId2"/>
          <a:srcRect t="50322"/>
          <a:stretch>
            <a:fillRect/>
          </a:stretch>
        </p:blipFill>
        <p:spPr bwMode="auto">
          <a:xfrm>
            <a:off x="2017103" y="3084899"/>
            <a:ext cx="7734118" cy="25867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438894" y="5753317"/>
            <a:ext cx="289053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TW" altLang="zh-TW" kern="1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將琴鍵按壓變化去做</a:t>
            </a:r>
            <a:r>
              <a:rPr lang="en-US" altLang="zh-TW" sz="1400" kern="1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Closing</a:t>
            </a:r>
            <a:endParaRPr lang="zh-TW" altLang="zh-TW" kern="100" dirty="0"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16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fontAlgn="base"/>
            <a:r>
              <a:rPr lang="zh-TW" altLang="en-US" sz="3600" kern="1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rPr>
              <a:t>被按壓之琴鍵座標</a:t>
            </a:r>
            <a:endParaRPr lang="zh-TW" altLang="zh-TW" sz="3600" kern="1200" cap="all" spc="100" dirty="0">
              <a:solidFill>
                <a:schemeClr val="tx1">
                  <a:lumMod val="95000"/>
                  <a:lumOff val="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16</a:t>
            </a:fld>
            <a:endParaRPr lang="zh-TW" altLang="en-US" noProof="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646"/>
          <a:stretch/>
        </p:blipFill>
        <p:spPr>
          <a:xfrm>
            <a:off x="1024128" y="2413752"/>
            <a:ext cx="9720000" cy="274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2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流程圖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17</a:t>
            </a:fld>
            <a:endParaRPr lang="zh-TW" altLang="en-US" noProof="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3141727"/>
            <a:ext cx="10597546" cy="15313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986058" y="3923607"/>
            <a:ext cx="947651" cy="606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9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C0512C-4D83-4BC1-8754-2C631B3F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比對座標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3873F2-ECEE-4DBD-8B98-96570AB3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18</a:t>
            </a:fld>
            <a:endParaRPr lang="zh-TW" altLang="en-US" noProof="0" dirty="0"/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E5E06C44-0223-4765-83E4-7A8FEEA22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71" y="2136276"/>
            <a:ext cx="9720262" cy="256169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F75A8A9-EEE4-4943-BB22-9DAB181A662B}"/>
              </a:ext>
            </a:extLst>
          </p:cNvPr>
          <p:cNvSpPr txBox="1"/>
          <p:nvPr/>
        </p:nvSpPr>
        <p:spPr>
          <a:xfrm>
            <a:off x="1117071" y="1766944"/>
            <a:ext cx="972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ds</a:t>
            </a:r>
            <a:r>
              <a:rPr lang="en-US" altLang="zh-TW" dirty="0" smtClean="0">
                <a:solidFill>
                  <a:srgbClr val="FF0000"/>
                </a:solidFill>
              </a:rPr>
              <a:t>,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e</a:t>
            </a:r>
            <a:r>
              <a:rPr lang="en-US" altLang="zh-TW" dirty="0">
                <a:solidFill>
                  <a:srgbClr val="FF0000"/>
                </a:solidFill>
              </a:rPr>
              <a:t>,   </a:t>
            </a:r>
            <a:r>
              <a:rPr lang="en-US" altLang="zh-TW" dirty="0" smtClean="0">
                <a:solidFill>
                  <a:srgbClr val="FF0000"/>
                </a:solidFill>
              </a:rPr>
              <a:t>f</a:t>
            </a:r>
            <a:r>
              <a:rPr lang="en-US" altLang="zh-TW" dirty="0">
                <a:solidFill>
                  <a:srgbClr val="FF0000"/>
                </a:solidFill>
              </a:rPr>
              <a:t>,  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fs</a:t>
            </a:r>
            <a:r>
              <a:rPr lang="en-US" altLang="zh-TW" dirty="0">
                <a:solidFill>
                  <a:srgbClr val="FF0000"/>
                </a:solidFill>
              </a:rPr>
              <a:t>, </a:t>
            </a:r>
            <a:r>
              <a:rPr lang="en-US" altLang="zh-TW" dirty="0" smtClean="0">
                <a:solidFill>
                  <a:srgbClr val="FF0000"/>
                </a:solidFill>
              </a:rPr>
              <a:t>g</a:t>
            </a:r>
            <a:r>
              <a:rPr lang="en-US" altLang="zh-TW" dirty="0">
                <a:solidFill>
                  <a:srgbClr val="FF0000"/>
                </a:solidFill>
              </a:rPr>
              <a:t>, 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gs</a:t>
            </a:r>
            <a:r>
              <a:rPr lang="en-US" altLang="zh-TW" dirty="0" smtClean="0">
                <a:solidFill>
                  <a:srgbClr val="FF0000"/>
                </a:solidFill>
              </a:rPr>
              <a:t>,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a</a:t>
            </a:r>
            <a:r>
              <a:rPr lang="en-US" altLang="zh-TW" dirty="0">
                <a:solidFill>
                  <a:srgbClr val="FF0000"/>
                </a:solidFill>
              </a:rPr>
              <a:t>, as, 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b</a:t>
            </a:r>
            <a:r>
              <a:rPr lang="en-US" altLang="zh-TW" dirty="0">
                <a:solidFill>
                  <a:srgbClr val="FF0000"/>
                </a:solidFill>
              </a:rPr>
              <a:t>,  </a:t>
            </a:r>
            <a:r>
              <a:rPr lang="en-US" altLang="zh-TW" dirty="0" smtClean="0">
                <a:solidFill>
                  <a:srgbClr val="FF0000"/>
                </a:solidFill>
              </a:rPr>
              <a:t> c  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cs</a:t>
            </a:r>
            <a:r>
              <a:rPr lang="en-US" altLang="zh-TW" dirty="0" smtClean="0">
                <a:solidFill>
                  <a:srgbClr val="FF0000"/>
                </a:solidFill>
              </a:rPr>
              <a:t>  </a:t>
            </a:r>
            <a:r>
              <a:rPr lang="en-US" altLang="zh-TW" dirty="0">
                <a:solidFill>
                  <a:srgbClr val="FF0000"/>
                </a:solidFill>
              </a:rPr>
              <a:t>d  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ds  e    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f   fs  </a:t>
            </a:r>
            <a:r>
              <a:rPr lang="en-US" altLang="zh-TW" dirty="0">
                <a:solidFill>
                  <a:srgbClr val="FF0000"/>
                </a:solidFill>
              </a:rPr>
              <a:t>g 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gs</a:t>
            </a:r>
            <a:r>
              <a:rPr lang="en-US" altLang="zh-TW" dirty="0" smtClean="0">
                <a:solidFill>
                  <a:srgbClr val="FF0000"/>
                </a:solidFill>
              </a:rPr>
              <a:t>  a 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as  b     </a:t>
            </a:r>
            <a:r>
              <a:rPr lang="en-US" altLang="zh-TW" dirty="0">
                <a:solidFill>
                  <a:srgbClr val="FF0000"/>
                </a:solidFill>
              </a:rPr>
              <a:t>c’ 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cs</a:t>
            </a:r>
            <a:r>
              <a:rPr lang="en-US" altLang="zh-TW" dirty="0" err="1">
                <a:solidFill>
                  <a:srgbClr val="FF0000"/>
                </a:solidFill>
              </a:rPr>
              <a:t>’</a:t>
            </a:r>
            <a:r>
              <a:rPr lang="en-US" altLang="zh-TW" dirty="0">
                <a:solidFill>
                  <a:srgbClr val="FF0000"/>
                </a:solidFill>
              </a:rPr>
              <a:t>  d</a:t>
            </a:r>
            <a:r>
              <a:rPr lang="en-US" altLang="zh-TW" dirty="0" smtClean="0">
                <a:solidFill>
                  <a:srgbClr val="FF0000"/>
                </a:solidFill>
              </a:rPr>
              <a:t>’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ds</a:t>
            </a:r>
            <a:r>
              <a:rPr lang="en-US" altLang="zh-TW" dirty="0">
                <a:solidFill>
                  <a:srgbClr val="FF0000"/>
                </a:solidFill>
              </a:rPr>
              <a:t>’ </a:t>
            </a:r>
            <a:r>
              <a:rPr lang="en-US" altLang="zh-TW" dirty="0" smtClean="0">
                <a:solidFill>
                  <a:srgbClr val="FF0000"/>
                </a:solidFill>
              </a:rPr>
              <a:t>e</a:t>
            </a:r>
            <a:r>
              <a:rPr lang="en-US" altLang="zh-TW" dirty="0">
                <a:solidFill>
                  <a:srgbClr val="FF0000"/>
                </a:solidFill>
              </a:rPr>
              <a:t>’    f’  </a:t>
            </a:r>
            <a:r>
              <a:rPr lang="en-US" altLang="zh-TW" dirty="0" err="1">
                <a:solidFill>
                  <a:srgbClr val="FF0000"/>
                </a:solidFill>
              </a:rPr>
              <a:t>fs’</a:t>
            </a:r>
            <a:r>
              <a:rPr lang="en-US" altLang="zh-TW" dirty="0">
                <a:solidFill>
                  <a:srgbClr val="FF0000"/>
                </a:solidFill>
              </a:rPr>
              <a:t>  g’ </a:t>
            </a:r>
            <a:r>
              <a:rPr lang="en-US" altLang="zh-TW" dirty="0" err="1">
                <a:solidFill>
                  <a:srgbClr val="FF0000"/>
                </a:solidFill>
              </a:rPr>
              <a:t>gs’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646"/>
          <a:stretch/>
        </p:blipFill>
        <p:spPr>
          <a:xfrm>
            <a:off x="1117143" y="3729368"/>
            <a:ext cx="9720000" cy="274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1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接點 10"/>
          <p:cNvCxnSpPr/>
          <p:nvPr/>
        </p:nvCxnSpPr>
        <p:spPr>
          <a:xfrm flipV="1">
            <a:off x="7604788" y="4567553"/>
            <a:ext cx="0" cy="2161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165F0E0A-B0E7-459A-B71E-DE9FE5B2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比對</a:t>
            </a:r>
            <a:r>
              <a:rPr lang="zh-TW" altLang="en-US" dirty="0" smtClean="0"/>
              <a:t>座標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8C8E21-7D53-429B-82E2-33947CCD7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19</a:t>
            </a:fld>
            <a:endParaRPr lang="zh-TW" altLang="en-US" noProof="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5173917"/>
            <a:ext cx="10325715" cy="141340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646"/>
          <a:stretch/>
        </p:blipFill>
        <p:spPr>
          <a:xfrm>
            <a:off x="1326985" y="1826217"/>
            <a:ext cx="9720000" cy="2741336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239028" y="4765057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+mn-ea"/>
              </a:rPr>
              <a:t>1344</a:t>
            </a:r>
            <a:endParaRPr lang="zh-TW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24128" y="6089497"/>
            <a:ext cx="771421" cy="182880"/>
          </a:xfrm>
          <a:prstGeom prst="rect">
            <a:avLst/>
          </a:prstGeom>
          <a:noFill/>
          <a:ln>
            <a:solidFill>
              <a:srgbClr val="FF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019481" y="5638800"/>
            <a:ext cx="1151035" cy="180109"/>
          </a:xfrm>
          <a:prstGeom prst="rect">
            <a:avLst/>
          </a:prstGeom>
          <a:noFill/>
          <a:ln>
            <a:solidFill>
              <a:srgbClr val="FF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F75A8A9-EEE4-4943-BB22-9DAB181A662B}"/>
              </a:ext>
            </a:extLst>
          </p:cNvPr>
          <p:cNvSpPr txBox="1"/>
          <p:nvPr/>
        </p:nvSpPr>
        <p:spPr>
          <a:xfrm>
            <a:off x="1326913" y="1709765"/>
            <a:ext cx="972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ds</a:t>
            </a:r>
            <a:r>
              <a:rPr lang="en-US" altLang="zh-TW" dirty="0" smtClean="0">
                <a:solidFill>
                  <a:srgbClr val="FF0000"/>
                </a:solidFill>
              </a:rPr>
              <a:t>,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e</a:t>
            </a:r>
            <a:r>
              <a:rPr lang="en-US" altLang="zh-TW" dirty="0">
                <a:solidFill>
                  <a:srgbClr val="FF0000"/>
                </a:solidFill>
              </a:rPr>
              <a:t>,   </a:t>
            </a:r>
            <a:r>
              <a:rPr lang="en-US" altLang="zh-TW" dirty="0" smtClean="0">
                <a:solidFill>
                  <a:srgbClr val="FF0000"/>
                </a:solidFill>
              </a:rPr>
              <a:t>f</a:t>
            </a:r>
            <a:r>
              <a:rPr lang="en-US" altLang="zh-TW" dirty="0">
                <a:solidFill>
                  <a:srgbClr val="FF0000"/>
                </a:solidFill>
              </a:rPr>
              <a:t>,  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fs</a:t>
            </a:r>
            <a:r>
              <a:rPr lang="en-US" altLang="zh-TW" dirty="0">
                <a:solidFill>
                  <a:srgbClr val="FF0000"/>
                </a:solidFill>
              </a:rPr>
              <a:t>, </a:t>
            </a:r>
            <a:r>
              <a:rPr lang="en-US" altLang="zh-TW" dirty="0" smtClean="0">
                <a:solidFill>
                  <a:srgbClr val="FF0000"/>
                </a:solidFill>
              </a:rPr>
              <a:t>g</a:t>
            </a:r>
            <a:r>
              <a:rPr lang="en-US" altLang="zh-TW" dirty="0">
                <a:solidFill>
                  <a:srgbClr val="FF0000"/>
                </a:solidFill>
              </a:rPr>
              <a:t>, 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gs</a:t>
            </a:r>
            <a:r>
              <a:rPr lang="en-US" altLang="zh-TW" dirty="0" smtClean="0">
                <a:solidFill>
                  <a:srgbClr val="FF0000"/>
                </a:solidFill>
              </a:rPr>
              <a:t>,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a</a:t>
            </a:r>
            <a:r>
              <a:rPr lang="en-US" altLang="zh-TW" dirty="0">
                <a:solidFill>
                  <a:srgbClr val="FF0000"/>
                </a:solidFill>
              </a:rPr>
              <a:t>, as, 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b</a:t>
            </a:r>
            <a:r>
              <a:rPr lang="en-US" altLang="zh-TW" dirty="0">
                <a:solidFill>
                  <a:srgbClr val="FF0000"/>
                </a:solidFill>
              </a:rPr>
              <a:t>,  </a:t>
            </a:r>
            <a:r>
              <a:rPr lang="en-US" altLang="zh-TW" dirty="0" smtClean="0">
                <a:solidFill>
                  <a:srgbClr val="FF0000"/>
                </a:solidFill>
              </a:rPr>
              <a:t> c  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cs</a:t>
            </a:r>
            <a:r>
              <a:rPr lang="en-US" altLang="zh-TW" dirty="0" smtClean="0">
                <a:solidFill>
                  <a:srgbClr val="FF0000"/>
                </a:solidFill>
              </a:rPr>
              <a:t>  </a:t>
            </a:r>
            <a:r>
              <a:rPr lang="en-US" altLang="zh-TW" dirty="0">
                <a:solidFill>
                  <a:srgbClr val="FF0000"/>
                </a:solidFill>
              </a:rPr>
              <a:t>d  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ds  e    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f   fs  </a:t>
            </a:r>
            <a:r>
              <a:rPr lang="en-US" altLang="zh-TW" dirty="0">
                <a:solidFill>
                  <a:srgbClr val="FF0000"/>
                </a:solidFill>
              </a:rPr>
              <a:t>g 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gs</a:t>
            </a:r>
            <a:r>
              <a:rPr lang="en-US" altLang="zh-TW" dirty="0" smtClean="0">
                <a:solidFill>
                  <a:srgbClr val="FF0000"/>
                </a:solidFill>
              </a:rPr>
              <a:t>  a 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as  b     </a:t>
            </a:r>
            <a:r>
              <a:rPr lang="en-US" altLang="zh-TW" dirty="0">
                <a:solidFill>
                  <a:srgbClr val="FF0000"/>
                </a:solidFill>
              </a:rPr>
              <a:t>c’ 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cs</a:t>
            </a:r>
            <a:r>
              <a:rPr lang="en-US" altLang="zh-TW" dirty="0" err="1">
                <a:solidFill>
                  <a:srgbClr val="FF0000"/>
                </a:solidFill>
              </a:rPr>
              <a:t>’</a:t>
            </a:r>
            <a:r>
              <a:rPr lang="en-US" altLang="zh-TW" dirty="0">
                <a:solidFill>
                  <a:srgbClr val="FF0000"/>
                </a:solidFill>
              </a:rPr>
              <a:t>  d</a:t>
            </a:r>
            <a:r>
              <a:rPr lang="en-US" altLang="zh-TW" dirty="0" smtClean="0">
                <a:solidFill>
                  <a:srgbClr val="FF0000"/>
                </a:solidFill>
              </a:rPr>
              <a:t>’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ds</a:t>
            </a:r>
            <a:r>
              <a:rPr lang="en-US" altLang="zh-TW" dirty="0">
                <a:solidFill>
                  <a:srgbClr val="FF0000"/>
                </a:solidFill>
              </a:rPr>
              <a:t>’ </a:t>
            </a:r>
            <a:r>
              <a:rPr lang="en-US" altLang="zh-TW" dirty="0" smtClean="0">
                <a:solidFill>
                  <a:srgbClr val="FF0000"/>
                </a:solidFill>
              </a:rPr>
              <a:t>e</a:t>
            </a:r>
            <a:r>
              <a:rPr lang="en-US" altLang="zh-TW" dirty="0">
                <a:solidFill>
                  <a:srgbClr val="FF0000"/>
                </a:solidFill>
              </a:rPr>
              <a:t>’    f’  </a:t>
            </a:r>
            <a:r>
              <a:rPr lang="en-US" altLang="zh-TW" dirty="0" err="1">
                <a:solidFill>
                  <a:srgbClr val="FF0000"/>
                </a:solidFill>
              </a:rPr>
              <a:t>fs’</a:t>
            </a:r>
            <a:r>
              <a:rPr lang="en-US" altLang="zh-TW" dirty="0">
                <a:solidFill>
                  <a:srgbClr val="FF0000"/>
                </a:solidFill>
              </a:rPr>
              <a:t>  g’ </a:t>
            </a:r>
            <a:r>
              <a:rPr lang="en-US" altLang="zh-TW" dirty="0" err="1">
                <a:solidFill>
                  <a:srgbClr val="FF0000"/>
                </a:solidFill>
              </a:rPr>
              <a:t>gs’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57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r>
              <a:rPr lang="zh-TW" altLang="en-US" dirty="0"/>
              <a:t>目錄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2</a:t>
            </a:fld>
            <a:endParaRPr lang="zh-TW" altLang="en-US" noProof="0" dirty="0"/>
          </a:p>
        </p:txBody>
      </p:sp>
      <p:grpSp>
        <p:nvGrpSpPr>
          <p:cNvPr id="31" name="群組 30"/>
          <p:cNvGrpSpPr/>
          <p:nvPr/>
        </p:nvGrpSpPr>
        <p:grpSpPr>
          <a:xfrm>
            <a:off x="1024128" y="2573169"/>
            <a:ext cx="10551633" cy="2240668"/>
            <a:chOff x="1024128" y="2573169"/>
            <a:chExt cx="10551633" cy="2240668"/>
          </a:xfrm>
        </p:grpSpPr>
        <p:grpSp>
          <p:nvGrpSpPr>
            <p:cNvPr id="27" name="群組 26"/>
            <p:cNvGrpSpPr/>
            <p:nvPr/>
          </p:nvGrpSpPr>
          <p:grpSpPr>
            <a:xfrm>
              <a:off x="1024128" y="2581275"/>
              <a:ext cx="8338947" cy="2232562"/>
              <a:chOff x="1024128" y="2581275"/>
              <a:chExt cx="10317410" cy="2762250"/>
            </a:xfrm>
          </p:grpSpPr>
          <p:grpSp>
            <p:nvGrpSpPr>
              <p:cNvPr id="13" name="群組 12"/>
              <p:cNvGrpSpPr/>
              <p:nvPr/>
            </p:nvGrpSpPr>
            <p:grpSpPr>
              <a:xfrm>
                <a:off x="1024128" y="2581275"/>
                <a:ext cx="2232995" cy="2762250"/>
                <a:chOff x="1024128" y="2581275"/>
                <a:chExt cx="2232995" cy="2762250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1024128" y="2581275"/>
                  <a:ext cx="2104436" cy="276225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12" name="文字方塊 11"/>
                <p:cNvSpPr txBox="1"/>
                <p:nvPr/>
              </p:nvSpPr>
              <p:spPr>
                <a:xfrm>
                  <a:off x="1581045" y="3000376"/>
                  <a:ext cx="1676078" cy="951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4400" dirty="0">
                      <a:solidFill>
                        <a:schemeClr val="bg1"/>
                      </a:solidFill>
                    </a:rPr>
                    <a:t>01</a:t>
                  </a:r>
                  <a:endParaRPr lang="zh-TW" altLang="en-US" sz="4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4" name="群組 13"/>
              <p:cNvGrpSpPr/>
              <p:nvPr/>
            </p:nvGrpSpPr>
            <p:grpSpPr>
              <a:xfrm>
                <a:off x="3761786" y="2581275"/>
                <a:ext cx="2104436" cy="2762250"/>
                <a:chOff x="1024128" y="2581275"/>
                <a:chExt cx="2104436" cy="2762250"/>
              </a:xfrm>
              <a:solidFill>
                <a:srgbClr val="FCA904"/>
              </a:solidFill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1024128" y="2581275"/>
                  <a:ext cx="2104436" cy="2762250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16" name="文字方塊 15"/>
                <p:cNvSpPr txBox="1"/>
                <p:nvPr/>
              </p:nvSpPr>
              <p:spPr>
                <a:xfrm>
                  <a:off x="1581044" y="3000376"/>
                  <a:ext cx="1547519" cy="95199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4400" dirty="0">
                      <a:solidFill>
                        <a:schemeClr val="bg1"/>
                      </a:solidFill>
                    </a:rPr>
                    <a:t>02</a:t>
                  </a:r>
                  <a:endParaRPr lang="zh-TW" altLang="en-US" sz="4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7" name="群組 16"/>
              <p:cNvGrpSpPr/>
              <p:nvPr/>
            </p:nvGrpSpPr>
            <p:grpSpPr>
              <a:xfrm>
                <a:off x="6499444" y="2581275"/>
                <a:ext cx="2104436" cy="2762250"/>
                <a:chOff x="1024128" y="2581275"/>
                <a:chExt cx="2104436" cy="2762250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1024128" y="2581275"/>
                  <a:ext cx="2104436" cy="276225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19" name="文字方塊 18"/>
                <p:cNvSpPr txBox="1"/>
                <p:nvPr/>
              </p:nvSpPr>
              <p:spPr>
                <a:xfrm>
                  <a:off x="1581045" y="3000376"/>
                  <a:ext cx="1246170" cy="951995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4400" dirty="0">
                      <a:solidFill>
                        <a:schemeClr val="bg1"/>
                      </a:solidFill>
                    </a:rPr>
                    <a:t>03</a:t>
                  </a:r>
                  <a:endParaRPr lang="zh-TW" altLang="en-US" sz="4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0" name="群組 19"/>
              <p:cNvGrpSpPr/>
              <p:nvPr/>
            </p:nvGrpSpPr>
            <p:grpSpPr>
              <a:xfrm>
                <a:off x="9237102" y="2581275"/>
                <a:ext cx="2104436" cy="2762250"/>
                <a:chOff x="1024128" y="2581275"/>
                <a:chExt cx="2104436" cy="2762250"/>
              </a:xfrm>
              <a:solidFill>
                <a:schemeClr val="accent4">
                  <a:lumMod val="50000"/>
                </a:schemeClr>
              </a:solidFill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1024128" y="2581275"/>
                  <a:ext cx="2104436" cy="2762250"/>
                </a:xfrm>
                <a:prstGeom prst="rect">
                  <a:avLst/>
                </a:prstGeom>
                <a:grpFill/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22" name="文字方塊 21"/>
                <p:cNvSpPr txBox="1"/>
                <p:nvPr/>
              </p:nvSpPr>
              <p:spPr>
                <a:xfrm>
                  <a:off x="1581044" y="3000376"/>
                  <a:ext cx="1408275" cy="951995"/>
                </a:xfrm>
                <a:prstGeom prst="rect">
                  <a:avLst/>
                </a:prstGeom>
                <a:grpFill/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4400" dirty="0">
                      <a:solidFill>
                        <a:schemeClr val="bg1"/>
                      </a:solidFill>
                    </a:rPr>
                    <a:t>04</a:t>
                  </a:r>
                  <a:endParaRPr lang="zh-TW" altLang="en-US" sz="4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3" name="文字方塊 22"/>
              <p:cNvSpPr txBox="1"/>
              <p:nvPr/>
            </p:nvSpPr>
            <p:spPr>
              <a:xfrm>
                <a:off x="1247669" y="4359486"/>
                <a:ext cx="1657350" cy="495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b="1" dirty="0">
                    <a:solidFill>
                      <a:schemeClr val="bg1"/>
                    </a:solidFill>
                  </a:rPr>
                  <a:t>使用工具</a:t>
                </a:r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3985329" y="4325838"/>
                <a:ext cx="1657350" cy="495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b="1" dirty="0">
                    <a:solidFill>
                      <a:schemeClr val="bg1"/>
                    </a:solidFill>
                  </a:rPr>
                  <a:t>研究動機</a:t>
                </a:r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6722987" y="4325838"/>
                <a:ext cx="1657350" cy="495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b="1" dirty="0">
                    <a:solidFill>
                      <a:schemeClr val="bg1"/>
                    </a:solidFill>
                  </a:rPr>
                  <a:t>研究內容</a:t>
                </a: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9460645" y="4325838"/>
                <a:ext cx="1657350" cy="495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b="1" dirty="0">
                    <a:solidFill>
                      <a:schemeClr val="bg1"/>
                    </a:solidFill>
                  </a:rPr>
                  <a:t>成果</a:t>
                </a: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9874871" y="2573169"/>
              <a:ext cx="1700890" cy="22325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0324994" y="2920008"/>
              <a:ext cx="1070089" cy="76944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4400" dirty="0">
                  <a:solidFill>
                    <a:schemeClr val="bg1"/>
                  </a:solidFill>
                </a:rPr>
                <a:t>05</a:t>
              </a:r>
              <a:endParaRPr lang="zh-TW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10055546" y="4018497"/>
            <a:ext cx="1339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</a:rPr>
              <a:t>未來展望</a:t>
            </a:r>
          </a:p>
        </p:txBody>
      </p: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fontAlgn="base"/>
            <a:r>
              <a:rPr lang="en-US" altLang="zh-TW" sz="3600" kern="1200" cap="all" spc="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rPr>
              <a:t>Lilypond</a:t>
            </a:r>
            <a:endParaRPr lang="zh-TW" altLang="zh-TW" sz="3600" kern="1200" cap="all" spc="100" dirty="0">
              <a:solidFill>
                <a:schemeClr val="tx1">
                  <a:lumMod val="95000"/>
                  <a:lumOff val="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20</a:t>
            </a:fld>
            <a:endParaRPr lang="zh-TW" altLang="en-US" noProof="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54" y="2000856"/>
            <a:ext cx="10530284" cy="209652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ADDEB88-E4F4-499E-A5DA-CA10E0206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35" y="5069150"/>
            <a:ext cx="10535903" cy="715830"/>
          </a:xfrm>
          <a:prstGeom prst="rect">
            <a:avLst/>
          </a:prstGeom>
        </p:spPr>
      </p:pic>
      <p:sp>
        <p:nvSpPr>
          <p:cNvPr id="9" name="箭號: 向下 15">
            <a:extLst>
              <a:ext uri="{FF2B5EF4-FFF2-40B4-BE49-F238E27FC236}">
                <a16:creationId xmlns:a16="http://schemas.microsoft.com/office/drawing/2014/main" id="{7F12A1D4-FB03-487C-8092-FD40313A677B}"/>
              </a:ext>
            </a:extLst>
          </p:cNvPr>
          <p:cNvSpPr/>
          <p:nvPr/>
        </p:nvSpPr>
        <p:spPr>
          <a:xfrm>
            <a:off x="5537935" y="4228160"/>
            <a:ext cx="692458" cy="7102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1024128" y="2094854"/>
            <a:ext cx="317241" cy="3172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2520136" y="2090395"/>
            <a:ext cx="317241" cy="3172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322338" y="2084832"/>
            <a:ext cx="317241" cy="3172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731067" y="2084831"/>
            <a:ext cx="317241" cy="3172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39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fontAlgn="base"/>
            <a:r>
              <a:rPr lang="en-US" altLang="zh-TW" sz="3600" kern="1200" cap="all" spc="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rPr>
              <a:t>Lilypond</a:t>
            </a:r>
            <a:endParaRPr lang="zh-TW" altLang="zh-TW" sz="3600" kern="1200" cap="all" spc="100" dirty="0">
              <a:solidFill>
                <a:schemeClr val="tx1">
                  <a:lumMod val="95000"/>
                  <a:lumOff val="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21</a:t>
            </a:fld>
            <a:endParaRPr lang="zh-TW" altLang="en-US" noProof="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ADDEB88-E4F4-499E-A5DA-CA10E0206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325950"/>
            <a:ext cx="10453230" cy="71021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E9F2FF1-B58F-42F7-805F-6F5E0E66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79" y="4346827"/>
            <a:ext cx="7478169" cy="1267002"/>
          </a:xfrm>
          <a:prstGeom prst="rect">
            <a:avLst/>
          </a:prstGeom>
        </p:spPr>
      </p:pic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7F12A1D4-FB03-487C-8092-FD40313A677B}"/>
              </a:ext>
            </a:extLst>
          </p:cNvPr>
          <p:cNvSpPr/>
          <p:nvPr/>
        </p:nvSpPr>
        <p:spPr>
          <a:xfrm>
            <a:off x="5537934" y="3231472"/>
            <a:ext cx="692458" cy="7102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411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F86073-D833-4F19-B963-F9BC03C7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kern="1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rPr>
              <a:t>Lilypond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6ACB65-49EC-4FDA-970D-93CD3A34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22</a:t>
            </a:fld>
            <a:endParaRPr lang="zh-TW" altLang="en-US" noProof="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7C676DC-FD53-4012-98D6-2E249CD3D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4759" y="2032864"/>
            <a:ext cx="6479328" cy="26781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7E5316F-F04D-463A-A3DB-53677F070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291" y="5272685"/>
            <a:ext cx="6134956" cy="8859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931361" y="4847118"/>
            <a:ext cx="186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Lily.ly</a:t>
            </a:r>
            <a:r>
              <a:rPr lang="zh-TW" altLang="en-US" dirty="0" smtClean="0"/>
              <a:t>的文字檔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519265" y="2032863"/>
            <a:ext cx="6584822" cy="273435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122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8150" y="5007664"/>
            <a:ext cx="7772400" cy="1463040"/>
          </a:xfrm>
        </p:spPr>
        <p:txBody>
          <a:bodyPr/>
          <a:lstStyle/>
          <a:p>
            <a:r>
              <a:rPr lang="zh-TW" altLang="en-US" dirty="0"/>
              <a:t>成果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57200"/>
            <a:r>
              <a:rPr lang="en-US" altLang="zh-TW" sz="6000" dirty="0">
                <a:solidFill>
                  <a:schemeClr val="tx1"/>
                </a:solidFill>
                <a:latin typeface="+mn-lt"/>
                <a:ea typeface="+mn-ea"/>
              </a:rPr>
              <a:t>04</a:t>
            </a:r>
            <a:endParaRPr lang="zh-TW" altLang="en-US" sz="60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23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731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本專題將展示兩種情況下之成果：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 有光影影響</a:t>
            </a:r>
            <a:r>
              <a:rPr lang="en-US" altLang="zh-TW" dirty="0"/>
              <a:t>:</a:t>
            </a:r>
          </a:p>
          <a:p>
            <a:pPr marL="128016" lvl="1" indent="0">
              <a:buNone/>
            </a:pPr>
            <a:r>
              <a:rPr lang="zh-TW" altLang="en-US" sz="2200" dirty="0"/>
              <a:t>   有光影環境為自行錄製或擷取</a:t>
            </a:r>
            <a:r>
              <a:rPr lang="en-US" altLang="zh-TW" sz="2200" dirty="0" err="1"/>
              <a:t>youtube</a:t>
            </a:r>
            <a:r>
              <a:rPr lang="zh-TW" altLang="en-US" sz="2200" dirty="0"/>
              <a:t>上彈奏鋼琴</a:t>
            </a:r>
            <a:r>
              <a:rPr lang="en-US" altLang="zh-TW" sz="2200" dirty="0"/>
              <a:t>(</a:t>
            </a:r>
            <a:r>
              <a:rPr lang="zh-TW" altLang="en-US" sz="2200" dirty="0"/>
              <a:t>視角為俯視</a:t>
            </a:r>
            <a:r>
              <a:rPr lang="en-US" altLang="zh-TW" sz="2200" dirty="0"/>
              <a:t>)</a:t>
            </a:r>
            <a:r>
              <a:rPr lang="zh-TW" altLang="en-US" sz="2200" dirty="0"/>
              <a:t>影片</a:t>
            </a:r>
            <a:endParaRPr lang="en-US" altLang="zh-TW" sz="2200" dirty="0"/>
          </a:p>
          <a:p>
            <a:pPr marL="128016" lvl="1" indent="0">
              <a:buNone/>
            </a:pPr>
            <a:endParaRPr lang="en-US" altLang="zh-TW" sz="2200" dirty="0"/>
          </a:p>
          <a:p>
            <a:pPr marL="128016" lvl="1" indent="0">
              <a:buNone/>
            </a:pPr>
            <a:r>
              <a:rPr lang="en-US" altLang="zh-TW" sz="2200" dirty="0"/>
              <a:t>2.</a:t>
            </a:r>
            <a:r>
              <a:rPr lang="zh-TW" altLang="en-US" sz="2200" dirty="0"/>
              <a:t> 無光影影響</a:t>
            </a:r>
            <a:r>
              <a:rPr lang="en-US" altLang="zh-TW" sz="2200" dirty="0"/>
              <a:t>:</a:t>
            </a:r>
          </a:p>
          <a:p>
            <a:pPr marL="128016" lvl="1" indent="0">
              <a:buNone/>
            </a:pPr>
            <a:r>
              <a:rPr lang="zh-TW" altLang="en-US" sz="2200" dirty="0"/>
              <a:t>    無光影環境則是用</a:t>
            </a:r>
            <a:r>
              <a:rPr lang="en-US" altLang="zh-TW" sz="2200" dirty="0" err="1"/>
              <a:t>Garageband</a:t>
            </a:r>
            <a:r>
              <a:rPr lang="zh-TW" altLang="en-US" sz="2200" dirty="0"/>
              <a:t>軟體進行人工彈奏並螢幕錄製擷取。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24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8628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無光影環境</a:t>
            </a:r>
            <a:r>
              <a:rPr lang="en-US" altLang="zh-TW" dirty="0"/>
              <a:t>–</a:t>
            </a:r>
            <a:r>
              <a:rPr lang="zh-TW" altLang="en-US" dirty="0"/>
              <a:t>琴鍵邊緣偵測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25</a:t>
            </a:fld>
            <a:endParaRPr lang="zh-TW" altLang="en-US" noProof="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909" y="2713458"/>
            <a:ext cx="7890510" cy="207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2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無光影環境</a:t>
            </a:r>
            <a:r>
              <a:rPr lang="en-US" altLang="zh-TW" dirty="0"/>
              <a:t>–</a:t>
            </a:r>
            <a:r>
              <a:rPr lang="zh-TW" altLang="en-US" dirty="0"/>
              <a:t>琴鍵按壓偵測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26</a:t>
            </a:fld>
            <a:endParaRPr lang="zh-TW" altLang="en-US" noProof="0" dirty="0"/>
          </a:p>
        </p:txBody>
      </p:sp>
      <p:pic>
        <p:nvPicPr>
          <p:cNvPr id="6" name="20211121_231427 (1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1986" r="33243" b="41520"/>
          <a:stretch/>
        </p:blipFill>
        <p:spPr>
          <a:xfrm>
            <a:off x="3497054" y="2967643"/>
            <a:ext cx="4774219" cy="1870365"/>
          </a:xfrm>
        </p:spPr>
      </p:pic>
    </p:spTree>
    <p:extLst>
      <p:ext uri="{BB962C8B-B14F-4D97-AF65-F5344CB8AC3E}">
        <p14:creationId xmlns:p14="http://schemas.microsoft.com/office/powerpoint/2010/main" val="171973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無光影環境</a:t>
            </a:r>
            <a:r>
              <a:rPr lang="en-US" altLang="zh-TW" dirty="0"/>
              <a:t>–</a:t>
            </a:r>
            <a:r>
              <a:rPr lang="zh-TW" altLang="en-US" dirty="0"/>
              <a:t>輸出樂譜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27</a:t>
            </a:fld>
            <a:endParaRPr lang="zh-TW" altLang="en-US" noProof="0" dirty="0"/>
          </a:p>
        </p:txBody>
      </p:sp>
      <p:pic>
        <p:nvPicPr>
          <p:cNvPr id="6" name="圖片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64"/>
          <a:stretch/>
        </p:blipFill>
        <p:spPr bwMode="auto">
          <a:xfrm>
            <a:off x="2023607" y="2942705"/>
            <a:ext cx="7723701" cy="16598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9768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有光影環境</a:t>
            </a:r>
            <a:r>
              <a:rPr lang="en-US" altLang="zh-TW" dirty="0"/>
              <a:t>–</a:t>
            </a:r>
            <a:r>
              <a:rPr lang="zh-TW" altLang="en-US" dirty="0"/>
              <a:t>琴鍵邊緣偵測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28</a:t>
            </a:fld>
            <a:endParaRPr lang="zh-TW" altLang="en-US" noProof="0" dirty="0"/>
          </a:p>
        </p:txBody>
      </p:sp>
      <p:pic>
        <p:nvPicPr>
          <p:cNvPr id="8" name="圖片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6"/>
          <a:stretch/>
        </p:blipFill>
        <p:spPr>
          <a:xfrm>
            <a:off x="1813875" y="2799727"/>
            <a:ext cx="8144772" cy="201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7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有光影環境</a:t>
            </a:r>
            <a:r>
              <a:rPr lang="en-US" altLang="zh-TW" dirty="0"/>
              <a:t>–</a:t>
            </a:r>
            <a:r>
              <a:rPr lang="zh-TW" altLang="en-US" dirty="0"/>
              <a:t>琴鍵按壓偵測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29</a:t>
            </a:fld>
            <a:endParaRPr lang="zh-TW" altLang="en-US" noProof="0" dirty="0"/>
          </a:p>
        </p:txBody>
      </p:sp>
      <p:pic>
        <p:nvPicPr>
          <p:cNvPr id="3" name="20211115_23063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783"/>
                </p14:media>
              </p:ext>
            </p:extLst>
          </p:nvPr>
        </p:nvPicPr>
        <p:blipFill rotWithShape="1">
          <a:blip r:embed="rId4"/>
          <a:srcRect t="2181" r="30386" b="71395"/>
          <a:stretch/>
        </p:blipFill>
        <p:spPr>
          <a:xfrm>
            <a:off x="1640516" y="2809701"/>
            <a:ext cx="8487295" cy="181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9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8150" y="5007664"/>
            <a:ext cx="7772400" cy="1463040"/>
          </a:xfrm>
        </p:spPr>
        <p:txBody>
          <a:bodyPr/>
          <a:lstStyle/>
          <a:p>
            <a:r>
              <a:rPr lang="zh-TW" altLang="en-US" dirty="0"/>
              <a:t>使用工具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57200"/>
            <a:r>
              <a:rPr lang="en-US" altLang="zh-TW" sz="6000" dirty="0">
                <a:solidFill>
                  <a:schemeClr val="tx1"/>
                </a:solidFill>
                <a:latin typeface="+mn-lt"/>
                <a:ea typeface="+mn-ea"/>
              </a:rPr>
              <a:t>01</a:t>
            </a:r>
            <a:endParaRPr lang="zh-TW" altLang="en-US" sz="60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3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75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有光影環境</a:t>
            </a:r>
            <a:r>
              <a:rPr lang="en-US" altLang="zh-TW" dirty="0"/>
              <a:t>–</a:t>
            </a:r>
            <a:r>
              <a:rPr lang="zh-TW" altLang="en-US" dirty="0"/>
              <a:t>輸出樂譜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30</a:t>
            </a:fld>
            <a:endParaRPr lang="zh-TW" altLang="en-US" noProof="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1264" y="2872874"/>
            <a:ext cx="7525800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9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7DFD84-5D1D-4C0C-8E4C-72885A638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黑鍵偵測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D79925-F192-4437-9288-B1D066598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31</a:t>
            </a:fld>
            <a:endParaRPr lang="zh-TW" altLang="en-US" noProof="0" dirty="0"/>
          </a:p>
        </p:txBody>
      </p:sp>
      <p:pic>
        <p:nvPicPr>
          <p:cNvPr id="6" name="20211030_23492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911" end="7095"/>
                </p14:media>
              </p:ext>
            </p:extLst>
          </p:nvPr>
        </p:nvPicPr>
        <p:blipFill rotWithShape="1">
          <a:blip r:embed="rId4"/>
          <a:srcRect b="46644"/>
          <a:stretch>
            <a:fillRect/>
          </a:stretch>
        </p:blipFill>
        <p:spPr>
          <a:xfrm>
            <a:off x="2308320" y="2804714"/>
            <a:ext cx="7151688" cy="214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8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C79D62-3550-44D7-84C5-680974DA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黑鍵偵測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DA13FA5-F738-40DA-8E4B-1C7BC04CF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304376"/>
            <a:ext cx="9392961" cy="3258005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80AEAE-C98F-443F-A7D9-1CF9DB5D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32</a:t>
            </a:fld>
            <a:endParaRPr lang="zh-TW" altLang="en-US" noProof="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765E3E5-8A26-4FFE-986C-CCB7E28591D6}"/>
              </a:ext>
            </a:extLst>
          </p:cNvPr>
          <p:cNvSpPr/>
          <p:nvPr/>
        </p:nvSpPr>
        <p:spPr>
          <a:xfrm>
            <a:off x="6169981" y="4341181"/>
            <a:ext cx="4030462" cy="122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258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8150" y="5007664"/>
            <a:ext cx="7772400" cy="1463040"/>
          </a:xfrm>
        </p:spPr>
        <p:txBody>
          <a:bodyPr/>
          <a:lstStyle/>
          <a:p>
            <a:r>
              <a:rPr lang="zh-TW" altLang="en-US" dirty="0"/>
              <a:t>未來展望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57200"/>
            <a:r>
              <a:rPr lang="en-US" altLang="zh-TW" sz="6000" dirty="0">
                <a:solidFill>
                  <a:schemeClr val="tx1"/>
                </a:solidFill>
                <a:latin typeface="+mn-lt"/>
                <a:ea typeface="+mn-ea"/>
              </a:rPr>
              <a:t>05</a:t>
            </a:r>
            <a:endParaRPr lang="zh-TW" altLang="en-US" sz="60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33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7715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未來展望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本專題因光影問題，無法在真實鋼琴或</a:t>
            </a:r>
            <a:r>
              <a:rPr lang="en-US" altLang="zh-TW" dirty="0" err="1"/>
              <a:t>youtube</a:t>
            </a:r>
            <a:r>
              <a:rPr lang="zh-TW" altLang="en-US" dirty="0"/>
              <a:t>影片上準確判斷每個按壓琴鍵位置，若能夠突破這方面的問題，將能更廣泛運用在多種情況下。</a:t>
            </a:r>
            <a:endParaRPr lang="en-US" altLang="zh-TW" dirty="0"/>
          </a:p>
          <a:p>
            <a:r>
              <a:rPr lang="zh-TW" altLang="en-US" dirty="0"/>
              <a:t>另外在模擬鋼琴鍵盤</a:t>
            </a:r>
            <a:r>
              <a:rPr lang="en-US" altLang="zh-TW" dirty="0"/>
              <a:t>app</a:t>
            </a:r>
            <a:r>
              <a:rPr lang="zh-TW" altLang="en-US" dirty="0"/>
              <a:t>上，本專題採用螢幕錄製方法並人工彈奏曲子，放進程式判斷按壓琴鍵位置，雖然判斷準確，卻有節奏微小誤差的問題</a:t>
            </a:r>
            <a:r>
              <a:rPr lang="en-US" altLang="zh-TW" dirty="0"/>
              <a:t>(</a:t>
            </a:r>
            <a:r>
              <a:rPr lang="zh-TW" altLang="en-US" dirty="0"/>
              <a:t>人工錄製</a:t>
            </a:r>
            <a:r>
              <a:rPr lang="en-US" altLang="zh-TW" dirty="0"/>
              <a:t>)</a:t>
            </a:r>
            <a:r>
              <a:rPr lang="zh-TW" altLang="en-US" dirty="0"/>
              <a:t>，若可以找出演算法協助彌補這類人工誤差，將可使準確率提高至</a:t>
            </a:r>
            <a:r>
              <a:rPr lang="en-US" altLang="zh-TW" dirty="0"/>
              <a:t>95%</a:t>
            </a:r>
            <a:r>
              <a:rPr lang="zh-TW" altLang="en-US" dirty="0"/>
              <a:t>以上。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34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6504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35</a:t>
            </a:fld>
            <a:endParaRPr lang="zh-TW" altLang="en-US" noProof="0" dirty="0"/>
          </a:p>
        </p:txBody>
      </p:sp>
      <p:sp>
        <p:nvSpPr>
          <p:cNvPr id="5" name="文字方塊 4"/>
          <p:cNvSpPr txBox="1"/>
          <p:nvPr/>
        </p:nvSpPr>
        <p:spPr>
          <a:xfrm>
            <a:off x="4038600" y="2828836"/>
            <a:ext cx="41148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7200" dirty="0"/>
              <a:t>Q&amp;A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41629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AFEDA24-D366-4AAE-A70C-045B0133B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36</a:t>
            </a:fld>
            <a:endParaRPr lang="zh-TW" altLang="en-US" noProof="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073158D-BF9A-46CD-83B1-EDD490266DD5}"/>
              </a:ext>
            </a:extLst>
          </p:cNvPr>
          <p:cNvSpPr txBox="1"/>
          <p:nvPr/>
        </p:nvSpPr>
        <p:spPr>
          <a:xfrm>
            <a:off x="3064276" y="2967335"/>
            <a:ext cx="6063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8424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4</a:t>
            </a:fld>
            <a:endParaRPr lang="zh-TW" altLang="en-US" noProof="0" dirty="0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使用工具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1820299" y="2926080"/>
            <a:ext cx="8196248" cy="1882248"/>
            <a:chOff x="1819290" y="3233651"/>
            <a:chExt cx="8196248" cy="1882248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290" y="3233651"/>
              <a:ext cx="1359008" cy="1359008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469" y="3233651"/>
              <a:ext cx="1103389" cy="1359008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8012" y="3233651"/>
              <a:ext cx="1359008" cy="1359008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1886989" y="4746567"/>
              <a:ext cx="1221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VSCODE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5273177" y="4746567"/>
              <a:ext cx="1221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OPENCV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8656530" y="4746567"/>
              <a:ext cx="1359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LILYPOND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856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8150" y="5007664"/>
            <a:ext cx="7772400" cy="1463040"/>
          </a:xfrm>
        </p:spPr>
        <p:txBody>
          <a:bodyPr/>
          <a:lstStyle/>
          <a:p>
            <a:r>
              <a:rPr lang="zh-TW" altLang="en-US" dirty="0"/>
              <a:t>研究動機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57200"/>
            <a:r>
              <a:rPr lang="en-US" altLang="zh-TW" sz="6000" dirty="0">
                <a:solidFill>
                  <a:schemeClr val="tx1"/>
                </a:solidFill>
                <a:latin typeface="+mn-lt"/>
                <a:ea typeface="+mn-ea"/>
              </a:rPr>
              <a:t>02</a:t>
            </a:r>
            <a:endParaRPr lang="zh-TW" altLang="en-US" sz="60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5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3987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研究動機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隨著串流影⾳技術的成熟，網路上有⾮常多的鋼琴彈奏影⽚，但多數都不會附上免費樂譜，多半只能 ⾃⼰聽、⾃⼰寫譜，⽽有些影⽚是無聲的，或者是⾛⾳的鋼琴，導致我們難以單靠聲⾳來辨別⾳符， 於是本專題利⽤影像辨識，透過影像⽣成五線譜，既能省下時間，⼜能補⾜聲⾳辨識的不⾜，帶給使⽤者更好的體驗。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6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4296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8150" y="5007664"/>
            <a:ext cx="7772400" cy="1463040"/>
          </a:xfrm>
        </p:spPr>
        <p:txBody>
          <a:bodyPr/>
          <a:lstStyle/>
          <a:p>
            <a:r>
              <a:rPr lang="zh-TW" altLang="en-US" dirty="0"/>
              <a:t>研究內容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57200"/>
            <a:r>
              <a:rPr lang="en-US" altLang="zh-TW" sz="6000" dirty="0">
                <a:solidFill>
                  <a:schemeClr val="tx1"/>
                </a:solidFill>
                <a:latin typeface="+mn-lt"/>
                <a:ea typeface="+mn-ea"/>
              </a:rPr>
              <a:t>03</a:t>
            </a:r>
            <a:endParaRPr lang="zh-TW" altLang="en-US" sz="60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7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0075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流程圖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8</a:t>
            </a:fld>
            <a:endParaRPr lang="zh-TW" altLang="en-US" noProof="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3141727"/>
            <a:ext cx="10597546" cy="15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0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流程圖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9</a:t>
            </a:fld>
            <a:endParaRPr lang="zh-TW" altLang="en-US" noProof="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3141727"/>
            <a:ext cx="10597546" cy="15313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64430" y="3972999"/>
            <a:ext cx="4422370" cy="557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24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整體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187_TF22378848.potx" id="{35EE906A-EDD5-472E-B143-3EAC3EA7BF62}" vid="{597AE59B-CAF2-4F45-90E8-B121C6FDD94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16c05727-aa75-4e4a-9b5f-8a80a1165891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整體設計</Template>
  <TotalTime>0</TotalTime>
  <Words>850</Words>
  <Application>Microsoft Office PowerPoint</Application>
  <PresentationFormat>寬螢幕</PresentationFormat>
  <Paragraphs>116</Paragraphs>
  <Slides>36</Slides>
  <Notes>2</Notes>
  <HiddenSlides>0</HiddenSlides>
  <MMClips>3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5" baseType="lpstr">
      <vt:lpstr>Microsoft JhengHei UI</vt:lpstr>
      <vt:lpstr>微軟正黑體</vt:lpstr>
      <vt:lpstr>標楷體</vt:lpstr>
      <vt:lpstr>Calibri</vt:lpstr>
      <vt:lpstr>Cambria Math</vt:lpstr>
      <vt:lpstr>Times New Roman</vt:lpstr>
      <vt:lpstr>Tw Cen MT</vt:lpstr>
      <vt:lpstr>Wingdings 3</vt:lpstr>
      <vt:lpstr>整體</vt:lpstr>
      <vt:lpstr>影像辨識鋼琴譜⽣成器 Piano sheet generator</vt:lpstr>
      <vt:lpstr>目錄</vt:lpstr>
      <vt:lpstr>使用工具</vt:lpstr>
      <vt:lpstr>使用工具</vt:lpstr>
      <vt:lpstr>研究動機</vt:lpstr>
      <vt:lpstr>研究動機</vt:lpstr>
      <vt:lpstr>研究內容</vt:lpstr>
      <vt:lpstr>流程圖</vt:lpstr>
      <vt:lpstr>流程圖</vt:lpstr>
      <vt:lpstr>Perspective transformation</vt:lpstr>
      <vt:lpstr>邊緣偵測 (Canny)</vt:lpstr>
      <vt:lpstr>琴鍵座標</vt:lpstr>
      <vt:lpstr>流程圖</vt:lpstr>
      <vt:lpstr>前景/背景分離(abs.diff)</vt:lpstr>
      <vt:lpstr>形態學(Morphology)</vt:lpstr>
      <vt:lpstr>被按壓之琴鍵座標</vt:lpstr>
      <vt:lpstr>流程圖</vt:lpstr>
      <vt:lpstr>比對座標</vt:lpstr>
      <vt:lpstr>比對座標</vt:lpstr>
      <vt:lpstr>Lilypond</vt:lpstr>
      <vt:lpstr>Lilypond</vt:lpstr>
      <vt:lpstr>Lilypond</vt:lpstr>
      <vt:lpstr>成果</vt:lpstr>
      <vt:lpstr>成果</vt:lpstr>
      <vt:lpstr>無光影環境–琴鍵邊緣偵測</vt:lpstr>
      <vt:lpstr>無光影環境–琴鍵按壓偵測</vt:lpstr>
      <vt:lpstr>無光影環境–輸出樂譜</vt:lpstr>
      <vt:lpstr>有光影環境–琴鍵邊緣偵測</vt:lpstr>
      <vt:lpstr>有光影環境–琴鍵按壓偵測</vt:lpstr>
      <vt:lpstr>有光影環境–輸出樂譜</vt:lpstr>
      <vt:lpstr>黑鍵偵測</vt:lpstr>
      <vt:lpstr>黑鍵偵測</vt:lpstr>
      <vt:lpstr>未來展望</vt:lpstr>
      <vt:lpstr>未來展望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2021-10-27T04:36:33Z</dcterms:created>
  <dcterms:modified xsi:type="dcterms:W3CDTF">2021-11-30T15:12:07Z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